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8" r:id="rId3"/>
    <p:sldId id="259" r:id="rId4"/>
    <p:sldId id="295" r:id="rId5"/>
    <p:sldId id="296" r:id="rId6"/>
    <p:sldId id="261" r:id="rId7"/>
    <p:sldId id="291" r:id="rId8"/>
    <p:sldId id="292" r:id="rId9"/>
    <p:sldId id="260" r:id="rId10"/>
    <p:sldId id="280" r:id="rId11"/>
    <p:sldId id="268" r:id="rId12"/>
    <p:sldId id="297" r:id="rId13"/>
    <p:sldId id="298" r:id="rId14"/>
    <p:sldId id="299" r:id="rId15"/>
    <p:sldId id="300" r:id="rId16"/>
    <p:sldId id="301" r:id="rId17"/>
    <p:sldId id="302" r:id="rId18"/>
    <p:sldId id="26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8B7A"/>
    <a:srgbClr val="0961AA"/>
    <a:srgbClr val="048271"/>
    <a:srgbClr val="D9D9D9"/>
    <a:srgbClr val="70AB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6" autoAdjust="0"/>
    <p:restoredTop sz="94660"/>
  </p:normalViewPr>
  <p:slideViewPr>
    <p:cSldViewPr snapToGrid="0">
      <p:cViewPr varScale="1">
        <p:scale>
          <a:sx n="67" d="100"/>
          <a:sy n="67" d="100"/>
        </p:scale>
        <p:origin x="53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7CBFE8-D2EF-4A35-A227-D6F01851E746}" type="datetimeFigureOut">
              <a:rPr lang="en-ZA" smtClean="0"/>
              <a:t>2022/10/30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1F0020-B56A-4163-8C02-0DA99CFBAA6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18182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03b99bc6ed_1_3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6" name="Google Shape;286;g103b99bc6ed_1_3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7" name="Google Shape;287;g103b99bc6ed_1_35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7355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alphaModFix amt="2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695014A-4E24-1156-F700-FBB49134315E}"/>
              </a:ext>
            </a:extLst>
          </p:cNvPr>
          <p:cNvSpPr/>
          <p:nvPr userDrawn="1"/>
        </p:nvSpPr>
        <p:spPr>
          <a:xfrm>
            <a:off x="0" y="-19050"/>
            <a:ext cx="12192000" cy="11239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400" b="1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                                                                      </a:t>
            </a:r>
            <a:r>
              <a:rPr lang="de-DE" sz="2400" b="1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The 6</a:t>
            </a:r>
            <a:r>
              <a:rPr lang="de-DE" sz="2400" b="1" baseline="30000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th </a:t>
            </a:r>
            <a:r>
              <a:rPr lang="de-DE" sz="2400" b="1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AfriGEO Symposium</a:t>
            </a:r>
          </a:p>
          <a:p>
            <a:pPr marL="514350" indent="-51435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800" b="1" dirty="0">
                <a:solidFill>
                  <a:srgbClr val="0F8B7A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                                                                                                                        31</a:t>
            </a:r>
            <a:r>
              <a:rPr lang="de-DE" sz="1800" b="1" baseline="30000" dirty="0">
                <a:solidFill>
                  <a:srgbClr val="0F8B7A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st</a:t>
            </a:r>
            <a:r>
              <a:rPr lang="de-DE" sz="1800" b="1" dirty="0">
                <a:solidFill>
                  <a:srgbClr val="0F8B7A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 October – 5</a:t>
            </a:r>
            <a:r>
              <a:rPr lang="de-DE" sz="1800" b="1" baseline="30000" dirty="0">
                <a:solidFill>
                  <a:srgbClr val="0F8B7A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th</a:t>
            </a:r>
            <a:r>
              <a:rPr lang="de-DE" sz="1800" b="1" dirty="0">
                <a:solidFill>
                  <a:srgbClr val="0F8B7A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 November, 2022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58CB76-4039-F92C-0FD3-FB1AFC86C9D0}"/>
              </a:ext>
            </a:extLst>
          </p:cNvPr>
          <p:cNvSpPr txBox="1"/>
          <p:nvPr userDrawn="1"/>
        </p:nvSpPr>
        <p:spPr>
          <a:xfrm>
            <a:off x="1189703" y="6334780"/>
            <a:ext cx="9812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0" dirty="0">
                <a:solidFill>
                  <a:srgbClr val="0F8B7A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Harnessing EO towards Resilient &amp; Sustainable systems, communities &amp; resources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5B535C-2032-CA02-00A1-625E85447C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46" y="-126625"/>
            <a:ext cx="3531762" cy="123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75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695014A-4E24-1156-F700-FBB49134315E}"/>
              </a:ext>
            </a:extLst>
          </p:cNvPr>
          <p:cNvSpPr/>
          <p:nvPr userDrawn="1"/>
        </p:nvSpPr>
        <p:spPr>
          <a:xfrm>
            <a:off x="0" y="-19050"/>
            <a:ext cx="12192000" cy="11239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feld 9">
            <a:extLst>
              <a:ext uri="{FF2B5EF4-FFF2-40B4-BE49-F238E27FC236}">
                <a16:creationId xmlns:a16="http://schemas.microsoft.com/office/drawing/2014/main" id="{263C7CFA-4A9A-FE2E-828D-E93915007AE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346018" y="6086209"/>
            <a:ext cx="2597126" cy="61074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The 6</a:t>
            </a:r>
            <a:r>
              <a:rPr lang="en-GB" sz="1200" b="1" baseline="30000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th</a:t>
            </a:r>
            <a:r>
              <a:rPr lang="en-GB" sz="1200" b="1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 </a:t>
            </a:r>
            <a:r>
              <a:rPr lang="en-GB" sz="1200" b="1" dirty="0" err="1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AfriGEO</a:t>
            </a:r>
            <a:r>
              <a:rPr lang="en-GB" sz="1200" b="1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 Symposium </a:t>
            </a:r>
          </a:p>
          <a:p>
            <a:pPr marL="514350" indent="-51435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b="1" dirty="0">
                <a:solidFill>
                  <a:srgbClr val="048271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31</a:t>
            </a:r>
            <a:r>
              <a:rPr lang="de-DE" sz="1200" b="1" baseline="30000" dirty="0">
                <a:solidFill>
                  <a:srgbClr val="048271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st</a:t>
            </a:r>
            <a:r>
              <a:rPr lang="de-DE" sz="1200" b="1" dirty="0">
                <a:solidFill>
                  <a:srgbClr val="048271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 Oct – 5</a:t>
            </a:r>
            <a:r>
              <a:rPr lang="de-DE" sz="1200" b="1" baseline="30000" dirty="0">
                <a:solidFill>
                  <a:srgbClr val="048271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th</a:t>
            </a:r>
            <a:r>
              <a:rPr lang="de-DE" sz="1200" b="1" dirty="0">
                <a:solidFill>
                  <a:srgbClr val="048271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 Nov, 2022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AEA9DF-FD13-B346-C13D-219870B30602}"/>
              </a:ext>
            </a:extLst>
          </p:cNvPr>
          <p:cNvSpPr txBox="1"/>
          <p:nvPr userDrawn="1"/>
        </p:nvSpPr>
        <p:spPr>
          <a:xfrm>
            <a:off x="1826791" y="6296844"/>
            <a:ext cx="77850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04827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Harnessing EO towards Resilient &amp; Sustainable systems, communities &amp; resources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04D29C-8CDE-715C-0209-FF440FA198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7" y="124035"/>
            <a:ext cx="2297099" cy="80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543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DAC12FE-DD13-46FA-EFD7-F0CEC67DCF7C}"/>
              </a:ext>
            </a:extLst>
          </p:cNvPr>
          <p:cNvSpPr/>
          <p:nvPr userDrawn="1"/>
        </p:nvSpPr>
        <p:spPr>
          <a:xfrm>
            <a:off x="0" y="-38100"/>
            <a:ext cx="12192000" cy="11239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CF4BC4-A9E9-690B-B6EE-EEEDA45F057B}"/>
              </a:ext>
            </a:extLst>
          </p:cNvPr>
          <p:cNvSpPr txBox="1"/>
          <p:nvPr userDrawn="1"/>
        </p:nvSpPr>
        <p:spPr>
          <a:xfrm>
            <a:off x="1794894" y="6333855"/>
            <a:ext cx="8346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0F8B7A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Harnessing EO towards Resilient &amp; Sustainable systems, communities &amp; resources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A2A1EB-ED61-D44A-F1DD-BFF5A64B46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7" y="124035"/>
            <a:ext cx="2297099" cy="800998"/>
          </a:xfrm>
          <a:prstGeom prst="rect">
            <a:avLst/>
          </a:prstGeom>
        </p:spPr>
      </p:pic>
      <p:sp>
        <p:nvSpPr>
          <p:cNvPr id="7" name="Textfeld 9">
            <a:extLst>
              <a:ext uri="{FF2B5EF4-FFF2-40B4-BE49-F238E27FC236}">
                <a16:creationId xmlns:a16="http://schemas.microsoft.com/office/drawing/2014/main" id="{DCD5DEED-4CAC-DB24-D57E-031C7272290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346018" y="6086209"/>
            <a:ext cx="2597126" cy="61074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The 6</a:t>
            </a:r>
            <a:r>
              <a:rPr lang="en-GB" sz="1200" b="1" baseline="30000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th</a:t>
            </a:r>
            <a:r>
              <a:rPr lang="en-GB" sz="1200" b="1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 </a:t>
            </a:r>
            <a:r>
              <a:rPr lang="en-GB" sz="1200" b="1" dirty="0" err="1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AfriGEO</a:t>
            </a:r>
            <a:r>
              <a:rPr lang="en-GB" sz="1200" b="1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 Symposium </a:t>
            </a:r>
          </a:p>
          <a:p>
            <a:pPr marL="514350" indent="-51435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b="1" dirty="0">
                <a:solidFill>
                  <a:srgbClr val="0F8B7A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31</a:t>
            </a:r>
            <a:r>
              <a:rPr lang="de-DE" sz="1200" b="1" baseline="30000" dirty="0">
                <a:solidFill>
                  <a:srgbClr val="0F8B7A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st</a:t>
            </a:r>
            <a:r>
              <a:rPr lang="de-DE" sz="1200" b="1" dirty="0">
                <a:solidFill>
                  <a:srgbClr val="0F8B7A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 Oct – 5</a:t>
            </a:r>
            <a:r>
              <a:rPr lang="de-DE" sz="1200" b="1" baseline="30000" dirty="0">
                <a:solidFill>
                  <a:srgbClr val="0F8B7A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th</a:t>
            </a:r>
            <a:r>
              <a:rPr lang="de-DE" sz="1200" b="1" dirty="0">
                <a:solidFill>
                  <a:srgbClr val="0F8B7A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 Nov, 2022</a:t>
            </a:r>
          </a:p>
        </p:txBody>
      </p:sp>
    </p:spTree>
    <p:extLst>
      <p:ext uri="{BB962C8B-B14F-4D97-AF65-F5344CB8AC3E}">
        <p14:creationId xmlns:p14="http://schemas.microsoft.com/office/powerpoint/2010/main" val="1734596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13bb6e0ec29_0_2251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g13bb6e0ec29_0_2251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g13bb6e0ec29_0_2251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880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9197C-70C1-3D13-3DC8-7C542F96A3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AD096-BD91-4C07-942B-3DB517D9FE29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2FEA65-8560-25BB-DDF9-1DD4469A60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E64656-B353-2C5E-FA62-ED05E0FAC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375BE8-2218-4236-A164-167ACF5CB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476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sarva.saeon.ac.za/" TargetMode="Externa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sarva.saeon.ac.za" TargetMode="Externa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hyperlink" Target="mailto:gl.Keebine@saeon.nrf.ac.za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sarva.saeon.ac.za/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catalogue.saeon.ac.za/" TargetMode="Externa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sarva.saeon.ac.za" TargetMode="Externa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8AE5820-6105-4954-9EA9-142615E718D7}"/>
              </a:ext>
            </a:extLst>
          </p:cNvPr>
          <p:cNvSpPr txBox="1"/>
          <p:nvPr/>
        </p:nvSpPr>
        <p:spPr>
          <a:xfrm>
            <a:off x="984626" y="1796796"/>
            <a:ext cx="10196623" cy="1476513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algn="ctr"/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The South African Risk and Vulnerability Atlas (SARVA): An open access data</a:t>
            </a:r>
          </a:p>
          <a:p>
            <a:pPr algn="ctr"/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platform</a:t>
            </a:r>
          </a:p>
          <a:p>
            <a:pPr algn="ctr"/>
            <a:endParaRPr lang="en-GB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18ACD8-BF03-C7EC-FE06-8E94FB25894B}"/>
              </a:ext>
            </a:extLst>
          </p:cNvPr>
          <p:cNvSpPr txBox="1"/>
          <p:nvPr/>
        </p:nvSpPr>
        <p:spPr>
          <a:xfrm>
            <a:off x="1628504" y="4126498"/>
            <a:ext cx="8908868" cy="114336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algn="ctr"/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Galaletsang Keebine</a:t>
            </a:r>
          </a:p>
          <a:p>
            <a:pPr algn="ctr"/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South African Environmental Observation Network</a:t>
            </a:r>
          </a:p>
          <a:p>
            <a:pPr algn="ctr"/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GB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153057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A0B9388-F3B9-8140-F38B-25405F682771}"/>
              </a:ext>
            </a:extLst>
          </p:cNvPr>
          <p:cNvSpPr txBox="1"/>
          <p:nvPr/>
        </p:nvSpPr>
        <p:spPr>
          <a:xfrm>
            <a:off x="899887" y="322982"/>
            <a:ext cx="10220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SARVA Data and Tools</a:t>
            </a:r>
            <a:endParaRPr lang="en-GB" sz="2800" dirty="0">
              <a:solidFill>
                <a:srgbClr val="0961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Google Shape;172;p32"/>
          <p:cNvSpPr txBox="1"/>
          <p:nvPr/>
        </p:nvSpPr>
        <p:spPr>
          <a:xfrm>
            <a:off x="583633" y="1376877"/>
            <a:ext cx="11172937" cy="13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just">
              <a:lnSpc>
                <a:spcPct val="139958"/>
              </a:lnSpc>
              <a:buClr>
                <a:srgbClr val="002060"/>
              </a:buClr>
              <a:buSzPts val="1700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  <a:hlinkClick r:id="rId2"/>
              </a:rPr>
              <a:t>https://sarva.saeon.ac.za/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ea typeface="Open Sans"/>
              <a:cs typeface="Arial" panose="020B0604020202020204" pitchFamily="34" charset="0"/>
              <a:sym typeface="Open Sans"/>
            </a:endParaRPr>
          </a:p>
          <a:p>
            <a:pPr lvl="0" algn="just">
              <a:lnSpc>
                <a:spcPct val="139958"/>
              </a:lnSpc>
              <a:buClr>
                <a:srgbClr val="002060"/>
              </a:buClr>
              <a:buSzPts val="1700"/>
            </a:pPr>
            <a:endParaRPr lang="en-US" sz="500" dirty="0">
              <a:solidFill>
                <a:srgbClr val="002060"/>
              </a:solidFill>
              <a:latin typeface="Arial" panose="020B0604020202020204" pitchFamily="34" charset="0"/>
              <a:ea typeface="Open Sans"/>
              <a:cs typeface="Arial" panose="020B0604020202020204" pitchFamily="34" charset="0"/>
              <a:sym typeface="Open Sans"/>
            </a:endParaRPr>
          </a:p>
          <a:p>
            <a:pPr marL="285750" lvl="0" indent="-285750" algn="just">
              <a:lnSpc>
                <a:spcPct val="139958"/>
              </a:lnSpc>
              <a:buClr>
                <a:srgbClr val="002060"/>
              </a:buClr>
              <a:buSzPts val="17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Designed and reinvested front-end platform with data dashboards and interactive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visualisations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.</a:t>
            </a:r>
          </a:p>
          <a:p>
            <a:pPr lvl="0" algn="just">
              <a:lnSpc>
                <a:spcPct val="139958"/>
              </a:lnSpc>
              <a:buClr>
                <a:srgbClr val="002060"/>
              </a:buClr>
              <a:buSzPts val="1700"/>
            </a:pP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ea typeface="Open Sans"/>
              <a:cs typeface="Arial" panose="020B0604020202020204" pitchFamily="34" charset="0"/>
              <a:sym typeface="Open Sans"/>
            </a:endParaRPr>
          </a:p>
          <a:p>
            <a:pPr marL="285750" lvl="0" indent="-285750" algn="just">
              <a:lnSpc>
                <a:spcPct val="139958"/>
              </a:lnSpc>
              <a:buClr>
                <a:srgbClr val="002060"/>
              </a:buClr>
              <a:buSzPts val="17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Online searchable catalogue</a:t>
            </a:r>
          </a:p>
          <a:p>
            <a:pPr lvl="0" algn="just">
              <a:lnSpc>
                <a:spcPct val="139958"/>
              </a:lnSpc>
              <a:buClr>
                <a:srgbClr val="002060"/>
              </a:buClr>
              <a:buSzPts val="1700"/>
            </a:pP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ea typeface="Open Sans"/>
              <a:cs typeface="Arial" panose="020B0604020202020204" pitchFamily="34" charset="0"/>
              <a:sym typeface="Open Sans"/>
            </a:endParaRPr>
          </a:p>
          <a:p>
            <a:pPr marL="285750" lvl="0" indent="-285750" algn="just">
              <a:lnSpc>
                <a:spcPct val="139958"/>
              </a:lnSpc>
              <a:buClr>
                <a:srgbClr val="002060"/>
              </a:buClr>
              <a:buSzPts val="17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Online Atlas of climate risk, disasters, air quality, commercial agriculture, environmental vulnerability.</a:t>
            </a:r>
          </a:p>
          <a:p>
            <a:pPr lvl="0" algn="just">
              <a:lnSpc>
                <a:spcPct val="139958"/>
              </a:lnSpc>
              <a:buClr>
                <a:srgbClr val="002060"/>
              </a:buClr>
              <a:buSzPts val="1700"/>
            </a:pP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ea typeface="Open Sans"/>
              <a:cs typeface="Arial" panose="020B0604020202020204" pitchFamily="34" charset="0"/>
              <a:sym typeface="Open Sans"/>
            </a:endParaRPr>
          </a:p>
          <a:p>
            <a:pPr marL="285750" lvl="0" indent="-285750" algn="just">
              <a:lnSpc>
                <a:spcPct val="139958"/>
              </a:lnSpc>
              <a:buClr>
                <a:srgbClr val="002060"/>
              </a:buClr>
              <a:buSzPts val="17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Interactive dashboards (including beta Economics dashboard for South Africa).</a:t>
            </a:r>
          </a:p>
          <a:p>
            <a:pPr lvl="0" algn="just">
              <a:lnSpc>
                <a:spcPct val="139958"/>
              </a:lnSpc>
              <a:buClr>
                <a:srgbClr val="002060"/>
              </a:buClr>
              <a:buSzPts val="1700"/>
            </a:pP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ea typeface="Open Sans"/>
              <a:cs typeface="Arial" panose="020B0604020202020204" pitchFamily="34" charset="0"/>
              <a:sym typeface="Open Sans"/>
            </a:endParaRPr>
          </a:p>
          <a:p>
            <a:pPr marL="285750" lvl="0" indent="-285750" algn="just">
              <a:lnSpc>
                <a:spcPct val="139958"/>
              </a:lnSpc>
              <a:buClr>
                <a:srgbClr val="002060"/>
              </a:buClr>
              <a:buSzPts val="17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Linked 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district and local level data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 to 15 out of the 17 SDG goals.</a:t>
            </a:r>
          </a:p>
        </p:txBody>
      </p:sp>
      <p:pic>
        <p:nvPicPr>
          <p:cNvPr id="1028" name="Picture 4" descr="https://lh4.googleusercontent.com/b31I7AtOS67n-meB0rieox24INXOph0T8-xaGM45LwuLmQhbMYQk0oj7mJ2vnkSNt4geauEf9AeMprz8YtQvbhZu6BfYga8nMOi11SUKyH9_v4kGJK7G03OoHb7mqmxF-KlsmIOCyRaMSTDeU64ErxuTNFoj1XqDQ1bQZWOvAcouO83UEB4w5oaLSG-uNP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33" y="5009281"/>
            <a:ext cx="11329693" cy="1129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753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6415A22-1EC8-5C32-2DE4-89336516E71E}"/>
              </a:ext>
            </a:extLst>
          </p:cNvPr>
          <p:cNvSpPr txBox="1"/>
          <p:nvPr/>
        </p:nvSpPr>
        <p:spPr>
          <a:xfrm>
            <a:off x="4000938" y="280888"/>
            <a:ext cx="5266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SARVA Data and Tools</a:t>
            </a:r>
            <a:endParaRPr lang="en-GB" sz="2800" dirty="0">
              <a:solidFill>
                <a:srgbClr val="0961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oogle Shape;172;p26"/>
          <p:cNvSpPr txBox="1"/>
          <p:nvPr/>
        </p:nvSpPr>
        <p:spPr>
          <a:xfrm>
            <a:off x="449937" y="1245327"/>
            <a:ext cx="6858159" cy="2838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17830" lvl="1" indent="-285750" algn="just">
              <a:lnSpc>
                <a:spcPct val="139937"/>
              </a:lnSpc>
              <a:buClr>
                <a:srgbClr val="00206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73755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SARVA is an open science data portal that provides a single point of access to a growing collection of diverse decision-ready data to solve complex interconnected problems. </a:t>
            </a:r>
            <a:endParaRPr lang="en-US" sz="1600" b="1" dirty="0">
              <a:solidFill>
                <a:srgbClr val="273755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417830" lvl="1" indent="-285750" algn="just">
              <a:lnSpc>
                <a:spcPct val="139937"/>
              </a:lnSpc>
              <a:buClr>
                <a:srgbClr val="002060"/>
              </a:buClr>
              <a:buSzPts val="1600"/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273755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417830" lvl="1" indent="-285750" algn="just">
              <a:lnSpc>
                <a:spcPct val="139937"/>
              </a:lnSpc>
              <a:buClr>
                <a:srgbClr val="00206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73755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SARVA 3.0 focused on </a:t>
            </a:r>
            <a:r>
              <a:rPr lang="en-US" sz="1600" b="1" dirty="0">
                <a:solidFill>
                  <a:srgbClr val="273755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data access and value-added products</a:t>
            </a:r>
            <a:r>
              <a:rPr lang="en-US" sz="1600" dirty="0">
                <a:solidFill>
                  <a:srgbClr val="273755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for decision-making 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that assist municipalities in managing the risks associated with global change.</a:t>
            </a:r>
          </a:p>
          <a:p>
            <a:pPr marL="417830" lvl="1" indent="-285750" algn="just">
              <a:lnSpc>
                <a:spcPct val="139937"/>
              </a:lnSpc>
              <a:buClr>
                <a:srgbClr val="002060"/>
              </a:buClr>
              <a:buSzPts val="1600"/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273755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417830" lvl="1" indent="-285750" algn="just">
              <a:lnSpc>
                <a:spcPct val="139937"/>
              </a:lnSpc>
              <a:buClr>
                <a:srgbClr val="00206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273755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Global change </a:t>
            </a:r>
            <a:r>
              <a:rPr lang="en-US" sz="1600" dirty="0">
                <a:solidFill>
                  <a:srgbClr val="273755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resources hosted on SARVA include scientific data and long-term observations, static content, references to documentation and reports, and other digital objects.</a:t>
            </a:r>
          </a:p>
          <a:p>
            <a:pPr marL="132080" lvl="1" algn="just">
              <a:lnSpc>
                <a:spcPct val="139937"/>
              </a:lnSpc>
              <a:buClr>
                <a:srgbClr val="002060"/>
              </a:buClr>
              <a:buSzPts val="1600"/>
            </a:pPr>
            <a:endParaRPr lang="en-US" sz="700" dirty="0">
              <a:solidFill>
                <a:srgbClr val="273755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417830" lvl="1" indent="-285750" algn="just">
              <a:lnSpc>
                <a:spcPct val="139937"/>
              </a:lnSpc>
              <a:buClr>
                <a:srgbClr val="002060"/>
              </a:buClr>
              <a:buSzPts val="1600"/>
              <a:buFont typeface="Arial" panose="020B0604020202020204" pitchFamily="34" charset="0"/>
              <a:buChar char="•"/>
            </a:pPr>
            <a:endParaRPr lang="en-US" sz="700" dirty="0">
              <a:solidFill>
                <a:srgbClr val="273755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132080" lvl="1" algn="just">
              <a:lnSpc>
                <a:spcPct val="139937"/>
              </a:lnSpc>
              <a:buClr>
                <a:srgbClr val="002060"/>
              </a:buClr>
              <a:buSzPts val="1600"/>
            </a:pPr>
            <a:endParaRPr lang="en-US" sz="700" dirty="0">
              <a:solidFill>
                <a:srgbClr val="273755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pic>
        <p:nvPicPr>
          <p:cNvPr id="6" name="Google Shape;156;p30"/>
          <p:cNvPicPr preferRelativeResize="0"/>
          <p:nvPr/>
        </p:nvPicPr>
        <p:blipFill rotWithShape="1">
          <a:blip r:embed="rId2">
            <a:alphaModFix/>
          </a:blip>
          <a:srcRect l="1620" t="6717" r="1395"/>
          <a:stretch/>
        </p:blipFill>
        <p:spPr>
          <a:xfrm>
            <a:off x="7740739" y="1088722"/>
            <a:ext cx="4241075" cy="2086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5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40739" y="3174916"/>
            <a:ext cx="4303214" cy="1473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6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3633" y="5037600"/>
            <a:ext cx="11172937" cy="11321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967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F0A799A-15BA-AC0F-1C08-2953B10E4AA1}"/>
              </a:ext>
            </a:extLst>
          </p:cNvPr>
          <p:cNvSpPr txBox="1"/>
          <p:nvPr/>
        </p:nvSpPr>
        <p:spPr>
          <a:xfrm>
            <a:off x="2607653" y="291521"/>
            <a:ext cx="8370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Users of SARVA</a:t>
            </a:r>
            <a:endParaRPr lang="en-GB" sz="2800" dirty="0">
              <a:solidFill>
                <a:srgbClr val="0961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oogle Shape;188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48852" y="1040502"/>
            <a:ext cx="5457684" cy="54251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89;p33"/>
          <p:cNvSpPr txBox="1"/>
          <p:nvPr/>
        </p:nvSpPr>
        <p:spPr>
          <a:xfrm>
            <a:off x="3805954" y="2333310"/>
            <a:ext cx="593200" cy="7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67" tIns="30467" rIns="60967" bIns="30467" anchor="t" anchorCtr="0">
            <a:noAutofit/>
          </a:bodyPr>
          <a:lstStyle/>
          <a:p>
            <a:pPr algn="ctr" defTabSz="1219170">
              <a:buClr>
                <a:srgbClr val="000000"/>
              </a:buClr>
              <a:buSzPts val="2000"/>
            </a:pPr>
            <a:r>
              <a:rPr lang="en-GB" sz="2667" b="1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2667" b="1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90;p33"/>
          <p:cNvSpPr txBox="1"/>
          <p:nvPr/>
        </p:nvSpPr>
        <p:spPr>
          <a:xfrm>
            <a:off x="7473891" y="2333310"/>
            <a:ext cx="593200" cy="7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67" tIns="30467" rIns="60967" bIns="30467" anchor="t" anchorCtr="0">
            <a:noAutofit/>
          </a:bodyPr>
          <a:lstStyle/>
          <a:p>
            <a:pPr algn="ctr" defTabSz="1219170">
              <a:buClr>
                <a:srgbClr val="000000"/>
              </a:buClr>
              <a:buSzPts val="2000"/>
            </a:pPr>
            <a:r>
              <a:rPr lang="en-GB" sz="2667" b="1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2667" b="1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91;p33"/>
          <p:cNvSpPr txBox="1"/>
          <p:nvPr/>
        </p:nvSpPr>
        <p:spPr>
          <a:xfrm>
            <a:off x="7559451" y="4396655"/>
            <a:ext cx="593200" cy="7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67" tIns="30467" rIns="60967" bIns="30467" anchor="t" anchorCtr="0">
            <a:noAutofit/>
          </a:bodyPr>
          <a:lstStyle/>
          <a:p>
            <a:pPr algn="ctr" defTabSz="1219170">
              <a:buClr>
                <a:srgbClr val="000000"/>
              </a:buClr>
              <a:buSzPts val="2000"/>
            </a:pPr>
            <a:r>
              <a:rPr lang="en-GB" sz="2667" b="1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933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92;p33"/>
          <p:cNvSpPr txBox="1"/>
          <p:nvPr/>
        </p:nvSpPr>
        <p:spPr>
          <a:xfrm>
            <a:off x="3517720" y="1583923"/>
            <a:ext cx="1614000" cy="6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67" tIns="30467" rIns="60967" bIns="30467" anchor="t" anchorCtr="0">
            <a:noAutofit/>
          </a:bodyPr>
          <a:lstStyle/>
          <a:p>
            <a:pPr algn="ctr" defTabSz="1219170">
              <a:buClr>
                <a:srgbClr val="000000"/>
              </a:buClr>
              <a:buSzPts val="900"/>
            </a:pPr>
            <a:r>
              <a:rPr lang="en-GB" sz="1200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Decision-makers who require information for reporting and planning</a:t>
            </a:r>
            <a:endParaRPr sz="1200" kern="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defTabSz="1219170">
              <a:buClr>
                <a:srgbClr val="000000"/>
              </a:buClr>
              <a:buSzPts val="900"/>
            </a:pPr>
            <a:endParaRPr sz="1200" kern="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93;p33"/>
          <p:cNvSpPr txBox="1"/>
          <p:nvPr/>
        </p:nvSpPr>
        <p:spPr>
          <a:xfrm>
            <a:off x="3901956" y="4458682"/>
            <a:ext cx="593200" cy="7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67" tIns="30467" rIns="60967" bIns="30467" anchor="t" anchorCtr="0">
            <a:noAutofit/>
          </a:bodyPr>
          <a:lstStyle/>
          <a:p>
            <a:pPr algn="ctr" defTabSz="1219170">
              <a:buClr>
                <a:srgbClr val="000000"/>
              </a:buClr>
              <a:buSzPts val="2000"/>
            </a:pPr>
            <a:r>
              <a:rPr lang="en-GB" sz="2667" b="1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2667" b="1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94;p33"/>
          <p:cNvSpPr txBox="1"/>
          <p:nvPr/>
        </p:nvSpPr>
        <p:spPr>
          <a:xfrm>
            <a:off x="6990064" y="1459438"/>
            <a:ext cx="1447600" cy="6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67" tIns="30467" rIns="60967" bIns="30467" anchor="t" anchorCtr="0">
            <a:noAutofit/>
          </a:bodyPr>
          <a:lstStyle/>
          <a:p>
            <a:pPr algn="ctr" defTabSz="1219170">
              <a:buClr>
                <a:srgbClr val="000000"/>
              </a:buClr>
              <a:buSzPts val="900"/>
            </a:pPr>
            <a:r>
              <a:rPr lang="en-GB" sz="12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Domain experts requiring data for the development of sector-based Atlas’s/ other tools</a:t>
            </a:r>
            <a:endParaRPr sz="12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defTabSz="1219170">
              <a:buClr>
                <a:srgbClr val="000000"/>
              </a:buClr>
              <a:buSzPts val="900"/>
            </a:pPr>
            <a:endParaRPr sz="12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95;p33"/>
          <p:cNvSpPr txBox="1"/>
          <p:nvPr/>
        </p:nvSpPr>
        <p:spPr>
          <a:xfrm>
            <a:off x="3576351" y="5081674"/>
            <a:ext cx="1447600" cy="6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67" tIns="30467" rIns="60967" bIns="30467" anchor="t" anchorCtr="0">
            <a:noAutofit/>
          </a:bodyPr>
          <a:lstStyle/>
          <a:p>
            <a:pPr algn="ctr" defTabSz="1219170">
              <a:buClr>
                <a:srgbClr val="000000"/>
              </a:buClr>
              <a:buSzPts val="900"/>
            </a:pPr>
            <a:r>
              <a:rPr lang="en-GB" sz="12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Technical teams/software developers building apps and other decision-support tools</a:t>
            </a:r>
            <a:endParaRPr sz="12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defTabSz="1219170">
              <a:buClr>
                <a:srgbClr val="000000"/>
              </a:buClr>
              <a:buSzPts val="900"/>
            </a:pPr>
            <a:endParaRPr sz="12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96;p33"/>
          <p:cNvSpPr txBox="1"/>
          <p:nvPr/>
        </p:nvSpPr>
        <p:spPr>
          <a:xfrm>
            <a:off x="6792711" y="5242338"/>
            <a:ext cx="1614000" cy="6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67" tIns="30467" rIns="60967" bIns="30467" anchor="t" anchorCtr="0">
            <a:noAutofit/>
          </a:bodyPr>
          <a:lstStyle/>
          <a:p>
            <a:pPr algn="ctr" defTabSz="1219170">
              <a:buClr>
                <a:srgbClr val="000000"/>
              </a:buClr>
              <a:buSzPts val="900"/>
            </a:pPr>
            <a:r>
              <a:rPr lang="en-GB" sz="12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Research community  requiring access to data for specific studies.</a:t>
            </a:r>
            <a:endParaRPr sz="12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97;p33"/>
          <p:cNvSpPr txBox="1"/>
          <p:nvPr/>
        </p:nvSpPr>
        <p:spPr>
          <a:xfrm>
            <a:off x="5118184" y="3211353"/>
            <a:ext cx="1544000" cy="11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SzPts val="1200"/>
            </a:pPr>
            <a:r>
              <a:rPr lang="en-GB" sz="1600" b="1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Co-Development</a:t>
            </a:r>
            <a:endParaRPr sz="16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59481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A0B9388-F3B9-8140-F38B-25405F682771}"/>
              </a:ext>
            </a:extLst>
          </p:cNvPr>
          <p:cNvSpPr txBox="1"/>
          <p:nvPr/>
        </p:nvSpPr>
        <p:spPr>
          <a:xfrm>
            <a:off x="1892664" y="318727"/>
            <a:ext cx="10220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Linking SARVA to Sustainable Development Goals</a:t>
            </a:r>
          </a:p>
        </p:txBody>
      </p:sp>
      <p:sp>
        <p:nvSpPr>
          <p:cNvPr id="5" name="Google Shape;283;p41"/>
          <p:cNvSpPr txBox="1"/>
          <p:nvPr/>
        </p:nvSpPr>
        <p:spPr>
          <a:xfrm>
            <a:off x="536665" y="2063602"/>
            <a:ext cx="8076112" cy="32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67" tIns="60967" rIns="60967" bIns="60967" anchor="t" anchorCtr="0">
            <a:noAutofit/>
          </a:bodyPr>
          <a:lstStyle/>
          <a:p>
            <a:pPr marL="304792" indent="-262460">
              <a:lnSpc>
                <a:spcPct val="139954"/>
              </a:lnSpc>
              <a:spcBef>
                <a:spcPts val="667"/>
              </a:spcBef>
              <a:buClr>
                <a:srgbClr val="273755"/>
              </a:buClr>
              <a:buSzPts val="1300"/>
              <a:buFont typeface="Roboto"/>
              <a:buChar char="●"/>
            </a:pPr>
            <a:r>
              <a:rPr lang="en-GB" sz="1733" dirty="0">
                <a:solidFill>
                  <a:srgbClr val="273755"/>
                </a:solidFill>
                <a:latin typeface="Roboto"/>
                <a:ea typeface="Roboto"/>
                <a:cs typeface="Roboto"/>
                <a:sym typeface="Roboto"/>
              </a:rPr>
              <a:t>SARVA - SDG Dashboard Tool serves as decision support tool for municipal planners to gather data on where their municipalities stand with regard to sustainable </a:t>
            </a:r>
            <a:r>
              <a:rPr lang="en-GB" sz="1733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development goals</a:t>
            </a:r>
            <a:r>
              <a:rPr lang="en-GB" sz="1733" dirty="0">
                <a:solidFill>
                  <a:srgbClr val="273755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1733" dirty="0">
              <a:solidFill>
                <a:srgbClr val="27375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04792" indent="-262460">
              <a:lnSpc>
                <a:spcPct val="139954"/>
              </a:lnSpc>
              <a:spcBef>
                <a:spcPts val="667"/>
              </a:spcBef>
              <a:buClr>
                <a:srgbClr val="273755"/>
              </a:buClr>
              <a:buSzPts val="1300"/>
              <a:buFont typeface="Roboto"/>
              <a:buChar char="●"/>
            </a:pPr>
            <a:r>
              <a:rPr lang="en-GB" sz="1733" dirty="0">
                <a:solidFill>
                  <a:srgbClr val="273755"/>
                </a:solidFill>
                <a:latin typeface="Roboto"/>
                <a:ea typeface="Roboto"/>
                <a:cs typeface="Roboto"/>
                <a:sym typeface="Roboto"/>
              </a:rPr>
              <a:t>The indicator datasets which are available in SARVA:</a:t>
            </a:r>
            <a:endParaRPr sz="1733" dirty="0">
              <a:solidFill>
                <a:srgbClr val="27375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609585" lvl="1" indent="-262460">
              <a:lnSpc>
                <a:spcPct val="139954"/>
              </a:lnSpc>
              <a:spcBef>
                <a:spcPts val="667"/>
              </a:spcBef>
              <a:buClr>
                <a:srgbClr val="273755"/>
              </a:buClr>
              <a:buSzPts val="1300"/>
              <a:buFont typeface="Roboto"/>
              <a:buChar char="○"/>
            </a:pPr>
            <a:r>
              <a:rPr lang="en-GB" sz="1733" dirty="0">
                <a:solidFill>
                  <a:srgbClr val="273755"/>
                </a:solidFill>
                <a:latin typeface="Roboto"/>
                <a:ea typeface="Roboto"/>
                <a:cs typeface="Roboto"/>
                <a:sym typeface="Roboto"/>
              </a:rPr>
              <a:t>Presented at the highest spatial and temporal resolution possible. </a:t>
            </a:r>
            <a:endParaRPr sz="1733" dirty="0">
              <a:solidFill>
                <a:srgbClr val="27375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609585" lvl="1" indent="-262460">
              <a:lnSpc>
                <a:spcPct val="139954"/>
              </a:lnSpc>
              <a:spcBef>
                <a:spcPts val="667"/>
              </a:spcBef>
              <a:spcAft>
                <a:spcPts val="667"/>
              </a:spcAft>
              <a:buClr>
                <a:srgbClr val="273755"/>
              </a:buClr>
              <a:buSzPts val="1300"/>
              <a:buFont typeface="Roboto"/>
              <a:buChar char="○"/>
            </a:pPr>
            <a:r>
              <a:rPr lang="en-GB" sz="1733" dirty="0">
                <a:solidFill>
                  <a:srgbClr val="273755"/>
                </a:solidFill>
                <a:latin typeface="Roboto"/>
                <a:ea typeface="Roboto"/>
                <a:cs typeface="Roboto"/>
                <a:sym typeface="Roboto"/>
              </a:rPr>
              <a:t>New data is continuously being added to SARVA.</a:t>
            </a:r>
            <a:endParaRPr sz="1733" dirty="0">
              <a:solidFill>
                <a:srgbClr val="27375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" name="Picture 2" descr="South African Risk &amp; Vulnerability Atlas – Mapping the Way to a Resilient  Future">
            <a:hlinkClick r:id="rId2" action="ppaction://hlinkfile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8" t="7509" r="10826" b="5115"/>
          <a:stretch/>
        </p:blipFill>
        <p:spPr bwMode="auto">
          <a:xfrm>
            <a:off x="8525692" y="1647106"/>
            <a:ext cx="3485185" cy="3141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585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601" y="84184"/>
            <a:ext cx="11988801" cy="65212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51079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A0B9388-F3B9-8140-F38B-25405F682771}"/>
              </a:ext>
            </a:extLst>
          </p:cNvPr>
          <p:cNvSpPr txBox="1"/>
          <p:nvPr/>
        </p:nvSpPr>
        <p:spPr>
          <a:xfrm>
            <a:off x="316412" y="327435"/>
            <a:ext cx="10220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Example: SDG Linked Data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89" t="23360" r="12353" b="4483"/>
          <a:stretch/>
        </p:blipFill>
        <p:spPr>
          <a:xfrm>
            <a:off x="1225858" y="1156974"/>
            <a:ext cx="10784542" cy="5022273"/>
          </a:xfrm>
          <a:prstGeom prst="rect">
            <a:avLst/>
          </a:prstGeom>
        </p:spPr>
      </p:pic>
      <p:pic>
        <p:nvPicPr>
          <p:cNvPr id="7" name="Google Shape;289;p42"/>
          <p:cNvPicPr preferRelativeResize="0"/>
          <p:nvPr/>
        </p:nvPicPr>
        <p:blipFill rotWithShape="1">
          <a:blip r:embed="rId3">
            <a:alphaModFix/>
          </a:blip>
          <a:srcRect l="2712" t="69219" r="82688" b="4740"/>
          <a:stretch/>
        </p:blipFill>
        <p:spPr>
          <a:xfrm>
            <a:off x="0" y="1532709"/>
            <a:ext cx="1750423" cy="16981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88177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A0B9388-F3B9-8140-F38B-25405F682771}"/>
              </a:ext>
            </a:extLst>
          </p:cNvPr>
          <p:cNvSpPr txBox="1"/>
          <p:nvPr/>
        </p:nvSpPr>
        <p:spPr>
          <a:xfrm>
            <a:off x="316412" y="327435"/>
            <a:ext cx="10220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Example: SDG Dashboard</a:t>
            </a:r>
          </a:p>
        </p:txBody>
      </p:sp>
      <p:pic>
        <p:nvPicPr>
          <p:cNvPr id="7" name="Google Shape;309;p44"/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t="13049" b="4774"/>
          <a:stretch/>
        </p:blipFill>
        <p:spPr>
          <a:xfrm>
            <a:off x="528811" y="1062049"/>
            <a:ext cx="11262595" cy="513845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28542736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3ACA0DC-5026-A205-1F70-2A676ECFE1F2}"/>
              </a:ext>
            </a:extLst>
          </p:cNvPr>
          <p:cNvSpPr txBox="1"/>
          <p:nvPr/>
        </p:nvSpPr>
        <p:spPr>
          <a:xfrm>
            <a:off x="1088572" y="1874533"/>
            <a:ext cx="3773788" cy="343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4000" b="1" baseline="30000" dirty="0">
                <a:latin typeface="Droid Sans" pitchFamily="34" charset="0"/>
                <a:cs typeface="Droid Sans" pitchFamily="34" charset="0"/>
              </a:rPr>
              <a:t>Galaletsang Keebine</a:t>
            </a:r>
            <a:endParaRPr lang="en-GB" sz="3200" b="1" baseline="30000" dirty="0">
              <a:latin typeface="Droid Sans" pitchFamily="34" charset="0"/>
              <a:cs typeface="Droid Sans" pitchFamily="34" charset="0"/>
            </a:endParaRPr>
          </a:p>
          <a:p>
            <a:pPr marL="514350" indent="-5143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800" b="1" dirty="0">
                <a:latin typeface="Droid Sans" pitchFamily="34" charset="0"/>
                <a:cs typeface="Droid Sans" pitchFamily="34" charset="0"/>
              </a:rPr>
              <a:t>Claire Davis-Reddy</a:t>
            </a:r>
          </a:p>
          <a:p>
            <a:pPr marL="514350" indent="-5143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dirty="0">
                <a:latin typeface="Droid Sans" pitchFamily="34" charset="0"/>
                <a:cs typeface="Droid Sans" pitchFamily="34" charset="0"/>
              </a:rPr>
              <a:t>(1) SAEON, South Africa.</a:t>
            </a:r>
          </a:p>
          <a:p>
            <a:pPr marL="514350" indent="-5143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dirty="0">
                <a:latin typeface="Droid Sans" pitchFamily="34" charset="0"/>
                <a:cs typeface="Droid Sans" pitchFamily="34" charset="0"/>
              </a:rPr>
              <a:t>(2) SAEON, South Africa.</a:t>
            </a:r>
          </a:p>
          <a:p>
            <a:pPr marL="514350" indent="-5143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GB" b="1" dirty="0">
              <a:latin typeface="Droid Sans" pitchFamily="34" charset="0"/>
              <a:cs typeface="Droid Sans" pitchFamily="34" charset="0"/>
            </a:endParaRPr>
          </a:p>
          <a:p>
            <a:pPr marL="514350" indent="-5143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dirty="0">
                <a:latin typeface="Droid Sans" pitchFamily="34" charset="0"/>
                <a:cs typeface="Droid Sans" pitchFamily="34" charset="0"/>
                <a:hlinkClick r:id="rId2"/>
              </a:rPr>
              <a:t>gl.Keebine@saeon.nrf.ac.za</a:t>
            </a:r>
            <a:endParaRPr lang="en-GB" b="1" dirty="0">
              <a:latin typeface="Droid Sans" pitchFamily="34" charset="0"/>
              <a:cs typeface="Droid Sans" pitchFamily="34" charset="0"/>
            </a:endParaRPr>
          </a:p>
          <a:p>
            <a:pPr marL="514350" indent="-5143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dirty="0">
                <a:latin typeface="Droid Sans" pitchFamily="34" charset="0"/>
                <a:cs typeface="Droid Sans" pitchFamily="34" charset="0"/>
              </a:rPr>
              <a:t>cl.davisreddy@saeon.nrf.ac.za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416374-6B5B-F980-72A5-FAA2DE58BD54}"/>
              </a:ext>
            </a:extLst>
          </p:cNvPr>
          <p:cNvSpPr txBox="1"/>
          <p:nvPr/>
        </p:nvSpPr>
        <p:spPr>
          <a:xfrm>
            <a:off x="3889093" y="340242"/>
            <a:ext cx="521237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Acknowledgement (Optional)</a:t>
            </a:r>
            <a:endParaRPr lang="en-GB" sz="2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8" name="Google Shape;102;p25"/>
          <p:cNvPicPr preferRelativeResize="0"/>
          <p:nvPr/>
        </p:nvPicPr>
        <p:blipFill rotWithShape="1">
          <a:blip r:embed="rId3">
            <a:alphaModFix/>
          </a:blip>
          <a:srcRect l="7944" t="23677" b="34430"/>
          <a:stretch/>
        </p:blipFill>
        <p:spPr>
          <a:xfrm>
            <a:off x="7212945" y="1297425"/>
            <a:ext cx="4325911" cy="1391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03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97693" y="4781006"/>
            <a:ext cx="4207553" cy="1234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4;p25"/>
          <p:cNvPicPr preferRelativeResize="0"/>
          <p:nvPr/>
        </p:nvPicPr>
        <p:blipFill rotWithShape="1">
          <a:blip r:embed="rId5">
            <a:alphaModFix/>
          </a:blip>
          <a:srcRect l="5799" t="9190" r="5866" b="8162"/>
          <a:stretch/>
        </p:blipFill>
        <p:spPr>
          <a:xfrm>
            <a:off x="7908505" y="2689269"/>
            <a:ext cx="2934789" cy="20465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42145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ACADD5-C398-B4ED-0EBA-620C6FA56B00}"/>
              </a:ext>
            </a:extLst>
          </p:cNvPr>
          <p:cNvSpPr txBox="1"/>
          <p:nvPr/>
        </p:nvSpPr>
        <p:spPr>
          <a:xfrm>
            <a:off x="1910942" y="1171860"/>
            <a:ext cx="83701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F8B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Thank you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F8B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Questions?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0F8B7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64EE9A-B53C-A03C-39AD-AD96330EB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89285"/>
            <a:ext cx="12192000" cy="96871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727760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9040CB7-4651-C882-FE0E-F627B348F6B3}"/>
              </a:ext>
            </a:extLst>
          </p:cNvPr>
          <p:cNvSpPr txBox="1"/>
          <p:nvPr/>
        </p:nvSpPr>
        <p:spPr>
          <a:xfrm>
            <a:off x="4200712" y="312516"/>
            <a:ext cx="4444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en-US" sz="2800" dirty="0">
              <a:solidFill>
                <a:srgbClr val="0961AA"/>
              </a:solidFill>
            </a:endParaRPr>
          </a:p>
        </p:txBody>
      </p:sp>
      <p:sp>
        <p:nvSpPr>
          <p:cNvPr id="7" name="Google Shape;172;p26"/>
          <p:cNvSpPr txBox="1"/>
          <p:nvPr/>
        </p:nvSpPr>
        <p:spPr>
          <a:xfrm>
            <a:off x="300287" y="1492579"/>
            <a:ext cx="8345103" cy="452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74980" lvl="1" indent="-342900" algn="just">
              <a:lnSpc>
                <a:spcPct val="139937"/>
              </a:lnSpc>
              <a:buClr>
                <a:srgbClr val="002060"/>
              </a:buClr>
              <a:buSzPts val="1600"/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Background</a:t>
            </a:r>
          </a:p>
          <a:p>
            <a:pPr marL="474980" lvl="1" indent="-342900" algn="just">
              <a:lnSpc>
                <a:spcPct val="139937"/>
              </a:lnSpc>
              <a:buClr>
                <a:srgbClr val="002060"/>
              </a:buClr>
              <a:buSzPts val="1600"/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Introduction to SAEON</a:t>
            </a:r>
          </a:p>
          <a:p>
            <a:pPr marL="474980" lvl="1" indent="-342900" algn="just">
              <a:lnSpc>
                <a:spcPct val="139937"/>
              </a:lnSpc>
              <a:buClr>
                <a:srgbClr val="002060"/>
              </a:buClr>
              <a:buSzPts val="1600"/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Introduction to SARVA</a:t>
            </a:r>
          </a:p>
          <a:p>
            <a:pPr marL="474980" lvl="1" indent="-342900" algn="just">
              <a:lnSpc>
                <a:spcPct val="139937"/>
              </a:lnSpc>
              <a:buClr>
                <a:srgbClr val="002060"/>
              </a:buClr>
              <a:buSzPts val="1600"/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SARVA Open Data Architecture</a:t>
            </a:r>
          </a:p>
          <a:p>
            <a:pPr marL="474980" lvl="1" indent="-342900" algn="just">
              <a:lnSpc>
                <a:spcPct val="139937"/>
              </a:lnSpc>
              <a:buClr>
                <a:srgbClr val="002060"/>
              </a:buClr>
              <a:buSzPts val="1600"/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Objectives</a:t>
            </a:r>
          </a:p>
          <a:p>
            <a:pPr marL="474980" lvl="1" indent="-342900" algn="just">
              <a:lnSpc>
                <a:spcPct val="139937"/>
              </a:lnSpc>
              <a:buClr>
                <a:srgbClr val="002060"/>
              </a:buClr>
              <a:buSzPts val="1600"/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SARVA Data and Tools</a:t>
            </a:r>
          </a:p>
          <a:p>
            <a:pPr marL="474980" lvl="1" indent="-342900" algn="just">
              <a:lnSpc>
                <a:spcPct val="139937"/>
              </a:lnSpc>
              <a:buClr>
                <a:srgbClr val="002060"/>
              </a:buClr>
              <a:buSzPts val="1600"/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Users </a:t>
            </a:r>
          </a:p>
          <a:p>
            <a:pPr marL="474980" lvl="1" indent="-342900" algn="just">
              <a:lnSpc>
                <a:spcPct val="139937"/>
              </a:lnSpc>
              <a:buClr>
                <a:srgbClr val="002060"/>
              </a:buClr>
              <a:buSzPts val="1600"/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Linking SARVA to Sustainable Development Goals</a:t>
            </a:r>
          </a:p>
          <a:p>
            <a:pPr marL="474980" lvl="1" indent="-342900" algn="just">
              <a:lnSpc>
                <a:spcPct val="139937"/>
              </a:lnSpc>
              <a:buClr>
                <a:srgbClr val="002060"/>
              </a:buClr>
              <a:buSzPts val="1600"/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Acknowledgement</a:t>
            </a:r>
          </a:p>
          <a:p>
            <a:pPr marL="264160" lvl="1" indent="-132080" algn="just">
              <a:lnSpc>
                <a:spcPct val="139937"/>
              </a:lnSpc>
              <a:buClr>
                <a:srgbClr val="002060"/>
              </a:buClr>
              <a:buSzPts val="1600"/>
              <a:buFont typeface="Arial"/>
              <a:buChar char="•"/>
            </a:pPr>
            <a:endParaRPr lang="en-US" sz="16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64160" lvl="1" indent="-132080" algn="just">
              <a:lnSpc>
                <a:spcPct val="139937"/>
              </a:lnSpc>
              <a:buClr>
                <a:srgbClr val="002060"/>
              </a:buClr>
              <a:buSzPts val="1600"/>
              <a:buFont typeface="Arial"/>
              <a:buChar char="•"/>
            </a:pPr>
            <a:endParaRPr lang="en-US" sz="16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64160" lvl="1" indent="-132080" algn="just">
              <a:lnSpc>
                <a:spcPct val="139937"/>
              </a:lnSpc>
              <a:buClr>
                <a:srgbClr val="002060"/>
              </a:buClr>
              <a:buSzPts val="1600"/>
              <a:buFont typeface="Arial"/>
              <a:buChar char="•"/>
            </a:pPr>
            <a:endParaRPr lang="en-US" sz="16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64160" lvl="1" indent="-132080" algn="just">
              <a:lnSpc>
                <a:spcPct val="139937"/>
              </a:lnSpc>
              <a:buClr>
                <a:srgbClr val="002060"/>
              </a:buClr>
              <a:buSzPts val="1600"/>
              <a:buFont typeface="Arial"/>
              <a:buChar char="•"/>
            </a:pPr>
            <a:endParaRPr lang="en-US" sz="16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64160" lvl="1" indent="-132080" algn="just">
              <a:lnSpc>
                <a:spcPct val="139937"/>
              </a:lnSpc>
              <a:buClr>
                <a:srgbClr val="002060"/>
              </a:buClr>
              <a:buSzPts val="1600"/>
              <a:buFont typeface="Arial"/>
              <a:buChar char="•"/>
            </a:pPr>
            <a:endParaRPr lang="en-US" sz="16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64160" lvl="1" indent="-132080" algn="just">
              <a:lnSpc>
                <a:spcPct val="139937"/>
              </a:lnSpc>
              <a:buClr>
                <a:srgbClr val="002060"/>
              </a:buClr>
              <a:buSzPts val="1600"/>
              <a:buFont typeface="Arial"/>
              <a:buChar char="•"/>
            </a:pPr>
            <a:endParaRPr lang="en-US" sz="16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64160" lvl="1" indent="-132080" algn="just">
              <a:lnSpc>
                <a:spcPct val="139937"/>
              </a:lnSpc>
              <a:buClr>
                <a:srgbClr val="002060"/>
              </a:buClr>
              <a:buSzPts val="1600"/>
              <a:buFont typeface="Arial"/>
              <a:buChar char="•"/>
            </a:pPr>
            <a:endParaRPr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97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6415A22-1EC8-5C32-2DE4-89336516E71E}"/>
              </a:ext>
            </a:extLst>
          </p:cNvPr>
          <p:cNvSpPr txBox="1"/>
          <p:nvPr/>
        </p:nvSpPr>
        <p:spPr>
          <a:xfrm>
            <a:off x="4000938" y="280888"/>
            <a:ext cx="5266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endParaRPr lang="en-GB" sz="2800" dirty="0">
              <a:solidFill>
                <a:srgbClr val="0961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Google Shape;172;p26"/>
          <p:cNvSpPr txBox="1"/>
          <p:nvPr/>
        </p:nvSpPr>
        <p:spPr>
          <a:xfrm>
            <a:off x="0" y="1349828"/>
            <a:ext cx="7223920" cy="452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64160" lvl="1" indent="-132080" algn="just">
              <a:lnSpc>
                <a:spcPct val="139937"/>
              </a:lnSpc>
              <a:buClr>
                <a:srgbClr val="002060"/>
              </a:buClr>
              <a:buSzPts val="1600"/>
              <a:buFont typeface="Arial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The world is facing a number of complex global challenges that increase the susceptibility of communities to natural and anthropogenic disaster risks.</a:t>
            </a:r>
          </a:p>
          <a:p>
            <a:pPr marL="132080" lvl="1" algn="just">
              <a:lnSpc>
                <a:spcPct val="139937"/>
              </a:lnSpc>
              <a:buClr>
                <a:srgbClr val="002060"/>
              </a:buClr>
              <a:buSzPts val="1600"/>
            </a:pPr>
            <a:endParaRPr lang="en-US" sz="2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64160" lvl="1" indent="-132080" algn="just">
              <a:lnSpc>
                <a:spcPct val="139937"/>
              </a:lnSpc>
              <a:buClr>
                <a:srgbClr val="00206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Globally, climate-related disasters have resulted in approximately </a:t>
            </a:r>
            <a:r>
              <a:rPr lang="en-US" sz="16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US$ 3.6 trillion </a:t>
            </a:r>
            <a:r>
              <a:rPr lang="en-US" sz="16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in economic damages and </a:t>
            </a:r>
            <a:r>
              <a:rPr lang="en-US" sz="16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2.06 million </a:t>
            </a:r>
            <a:r>
              <a:rPr lang="en-US" sz="16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deaths over the last five decades (WMO,  2021).</a:t>
            </a:r>
          </a:p>
          <a:p>
            <a:pPr marL="264160" lvl="1" indent="-132080" algn="just">
              <a:lnSpc>
                <a:spcPct val="139937"/>
              </a:lnSpc>
              <a:buClr>
                <a:srgbClr val="00206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In the last five decades, 1695 disasters were recorded in Africa which cost the loss of </a:t>
            </a:r>
            <a:r>
              <a:rPr lang="en-US" sz="16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731 747 (~36%)</a:t>
            </a:r>
            <a:r>
              <a:rPr lang="en-US" sz="16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lives </a:t>
            </a:r>
            <a:r>
              <a:rPr lang="en-US" sz="16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lang="en-US" sz="16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US$ 38.5 billion (~1%) </a:t>
            </a:r>
            <a:r>
              <a:rPr lang="en-US" sz="16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economic damages (WMO,  2021).</a:t>
            </a:r>
            <a:endParaRPr lang="en-US" sz="16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64160" lvl="1" indent="-132080" algn="just">
              <a:lnSpc>
                <a:spcPct val="139937"/>
              </a:lnSpc>
              <a:buClr>
                <a:srgbClr val="002060"/>
              </a:buClr>
              <a:buSzPts val="1600"/>
              <a:buFont typeface="Arial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Generating an enabling environment for communities, governments, and sectors to respond is critical to ensure future resilience.</a:t>
            </a:r>
            <a:endParaRPr lang="en-US" sz="16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64160" lvl="1" indent="-132080" algn="just">
              <a:lnSpc>
                <a:spcPct val="139937"/>
              </a:lnSpc>
              <a:buClr>
                <a:srgbClr val="002060"/>
              </a:buClr>
              <a:buSzPts val="1600"/>
              <a:buFont typeface="Arial"/>
              <a:buChar char="•"/>
            </a:pPr>
            <a:endParaRPr lang="en-US" sz="2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64160" lvl="1" indent="-132080" algn="just">
              <a:lnSpc>
                <a:spcPct val="139937"/>
              </a:lnSpc>
              <a:buClr>
                <a:srgbClr val="002060"/>
              </a:buClr>
              <a:buSzPts val="1600"/>
              <a:buFont typeface="Arial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The ability to profile, track, and monitor the vulnerability of communities will provide insight into their respective socio-economic dynamics and challenges and will contribute to the ability to timeously and pro-actively address potential risks associated with global change.</a:t>
            </a:r>
          </a:p>
          <a:p>
            <a:pPr marL="132080" lvl="1" algn="just">
              <a:lnSpc>
                <a:spcPct val="139937"/>
              </a:lnSpc>
              <a:buClr>
                <a:srgbClr val="002060"/>
              </a:buClr>
              <a:buSzPts val="1600"/>
            </a:pPr>
            <a:endParaRPr lang="en-US" sz="2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64160" lvl="1" indent="-132080" algn="just">
              <a:lnSpc>
                <a:spcPct val="139937"/>
              </a:lnSpc>
              <a:buClr>
                <a:srgbClr val="002060"/>
              </a:buClr>
              <a:buSzPts val="1600"/>
              <a:buFont typeface="Arial"/>
              <a:buChar char="•"/>
            </a:pPr>
            <a:endParaRPr dirty="0">
              <a:solidFill>
                <a:srgbClr val="002060"/>
              </a:solidFill>
            </a:endParaRPr>
          </a:p>
        </p:txBody>
      </p:sp>
      <p:pic>
        <p:nvPicPr>
          <p:cNvPr id="5" name="Google Shape;388;g13bb6e0ec29_0_429"/>
          <p:cNvPicPr preferRelativeResize="0"/>
          <p:nvPr/>
        </p:nvPicPr>
        <p:blipFill rotWithShape="1">
          <a:blip r:embed="rId2">
            <a:alphaModFix/>
          </a:blip>
          <a:srcRect l="4959" t="4817" r="4807" b="5060"/>
          <a:stretch/>
        </p:blipFill>
        <p:spPr>
          <a:xfrm>
            <a:off x="7445829" y="1349828"/>
            <a:ext cx="4746171" cy="48133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2474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6415A22-1EC8-5C32-2DE4-89336516E71E}"/>
              </a:ext>
            </a:extLst>
          </p:cNvPr>
          <p:cNvSpPr txBox="1"/>
          <p:nvPr/>
        </p:nvSpPr>
        <p:spPr>
          <a:xfrm>
            <a:off x="1728000" y="280888"/>
            <a:ext cx="8609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to SAEON</a:t>
            </a:r>
            <a:endParaRPr lang="en-GB" sz="2800" dirty="0">
              <a:solidFill>
                <a:srgbClr val="0961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Google Shape;172;p26"/>
          <p:cNvSpPr txBox="1"/>
          <p:nvPr/>
        </p:nvSpPr>
        <p:spPr>
          <a:xfrm>
            <a:off x="139336" y="1550122"/>
            <a:ext cx="6627224" cy="4406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64160" lvl="1" indent="-132080" algn="just">
              <a:lnSpc>
                <a:spcPct val="139937"/>
              </a:lnSpc>
              <a:buClr>
                <a:srgbClr val="002060"/>
              </a:buClr>
              <a:buSzPts val="1600"/>
              <a:buFont typeface="Arial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The South African Environmental Observation Network (SAEON) is </a:t>
            </a:r>
            <a:r>
              <a:rPr lang="en-US" sz="16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 long-term environmental observation and research facility</a:t>
            </a:r>
            <a:r>
              <a:rPr lang="en-US" sz="16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of the National  Research Foundation (NRF) funded  through South Africa’s Department of Science and Innovation (DSI). </a:t>
            </a:r>
          </a:p>
          <a:p>
            <a:pPr marL="264160" lvl="1" indent="-132080" algn="just">
              <a:lnSpc>
                <a:spcPct val="139937"/>
              </a:lnSpc>
              <a:buClr>
                <a:srgbClr val="002060"/>
              </a:buClr>
              <a:buSzPts val="1600"/>
              <a:buFont typeface="Arial"/>
              <a:buChar char="•"/>
            </a:pPr>
            <a:endParaRPr lang="en-US" sz="16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64160" lvl="1" indent="-132080" algn="just">
              <a:lnSpc>
                <a:spcPct val="139937"/>
              </a:lnSpc>
              <a:buClr>
                <a:srgbClr val="002060"/>
              </a:buClr>
              <a:buSzPts val="1600"/>
              <a:buFont typeface="Arial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 dedicated function for </a:t>
            </a:r>
            <a:r>
              <a:rPr lang="en-US" sz="16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long-term, in situ Global Change observation research</a:t>
            </a:r>
            <a:r>
              <a:rPr lang="en-US" sz="16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132080" lvl="1" algn="just">
              <a:lnSpc>
                <a:spcPct val="139937"/>
              </a:lnSpc>
              <a:buClr>
                <a:srgbClr val="002060"/>
              </a:buClr>
              <a:buSzPts val="1600"/>
            </a:pPr>
            <a:endParaRPr lang="en-US" sz="16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64160" lvl="1" indent="-132080" algn="just">
              <a:lnSpc>
                <a:spcPct val="139937"/>
              </a:lnSpc>
              <a:buClr>
                <a:srgbClr val="002060"/>
              </a:buClr>
              <a:buSzPts val="1600"/>
              <a:buFont typeface="Arial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SAEON’s vision is to provide “</a:t>
            </a:r>
            <a:r>
              <a:rPr lang="en-US" sz="1600" b="1" i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World-class environmental research platforms for a sustainable society</a:t>
            </a:r>
            <a:r>
              <a:rPr lang="en-US" sz="16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</a:p>
          <a:p>
            <a:pPr marL="132080" lvl="1" algn="just">
              <a:lnSpc>
                <a:spcPct val="139937"/>
              </a:lnSpc>
              <a:buClr>
                <a:srgbClr val="002060"/>
              </a:buClr>
              <a:buSzPts val="1600"/>
            </a:pPr>
            <a:endParaRPr lang="en-US" sz="16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64160" lvl="1" indent="-132080" algn="just">
              <a:lnSpc>
                <a:spcPct val="139937"/>
              </a:lnSpc>
              <a:buClr>
                <a:srgbClr val="002060"/>
              </a:buClr>
              <a:buSzPts val="1600"/>
              <a:buFont typeface="Arial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SAEON has a distributed network of seven nodes and  three research infrastructures. </a:t>
            </a:r>
          </a:p>
          <a:p>
            <a:pPr marL="132080" lvl="1" algn="just">
              <a:lnSpc>
                <a:spcPct val="139937"/>
              </a:lnSpc>
              <a:buClr>
                <a:srgbClr val="002060"/>
              </a:buClr>
              <a:buSzPts val="1600"/>
            </a:pPr>
            <a:endParaRPr lang="en-US" sz="16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Google Shape;279;p5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06472" y="2045624"/>
            <a:ext cx="4743930" cy="3118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0637" t="17312" r="31813" b="8977"/>
          <a:stretch/>
        </p:blipFill>
        <p:spPr>
          <a:xfrm>
            <a:off x="7091020" y="1070341"/>
            <a:ext cx="4859382" cy="506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60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6415A22-1EC8-5C32-2DE4-89336516E71E}"/>
              </a:ext>
            </a:extLst>
          </p:cNvPr>
          <p:cNvSpPr txBox="1"/>
          <p:nvPr/>
        </p:nvSpPr>
        <p:spPr>
          <a:xfrm>
            <a:off x="1728000" y="280888"/>
            <a:ext cx="8609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to SAEON</a:t>
            </a:r>
            <a:endParaRPr lang="en-GB" sz="2800" dirty="0">
              <a:solidFill>
                <a:srgbClr val="0961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Google Shape;172;p26"/>
          <p:cNvSpPr txBox="1"/>
          <p:nvPr/>
        </p:nvSpPr>
        <p:spPr>
          <a:xfrm>
            <a:off x="104502" y="1428205"/>
            <a:ext cx="6365967" cy="4406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64160" lvl="1" indent="-132080" algn="just">
              <a:lnSpc>
                <a:spcPct val="139937"/>
              </a:lnSpc>
              <a:buClr>
                <a:srgbClr val="002060"/>
              </a:buClr>
              <a:buSzPts val="1600"/>
              <a:buFont typeface="Arial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Focus areas are environmental observation, data management and education outreach.</a:t>
            </a:r>
          </a:p>
          <a:p>
            <a:pPr marL="264160" lvl="1" indent="-132080" algn="just">
              <a:lnSpc>
                <a:spcPct val="139937"/>
              </a:lnSpc>
              <a:buClr>
                <a:srgbClr val="002060"/>
              </a:buClr>
              <a:buSzPts val="1600"/>
              <a:buFont typeface="Arial"/>
              <a:buChar char="•"/>
            </a:pPr>
            <a:endParaRPr lang="en-US" sz="16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64160" lvl="1" indent="-132080" algn="just">
              <a:lnSpc>
                <a:spcPct val="139937"/>
              </a:lnSpc>
              <a:buClr>
                <a:srgbClr val="002060"/>
              </a:buClr>
              <a:buSzPts val="1600"/>
              <a:buFont typeface="Arial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SAEON hosts a diverse array of sites, instruments, infrastructure, datasets, models and staff distributed across </a:t>
            </a:r>
            <a:r>
              <a:rPr lang="en-US" sz="16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both marine and terrestrial environments</a:t>
            </a:r>
            <a:r>
              <a:rPr lang="en-US" sz="16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, supporting well over 100 researchers and students a year.</a:t>
            </a:r>
          </a:p>
          <a:p>
            <a:pPr marL="264160" lvl="1" indent="-132080" algn="just">
              <a:lnSpc>
                <a:spcPct val="139937"/>
              </a:lnSpc>
              <a:buClr>
                <a:srgbClr val="002060"/>
              </a:buClr>
              <a:buSzPts val="1600"/>
              <a:buFont typeface="Arial"/>
              <a:buChar char="•"/>
            </a:pPr>
            <a:endParaRPr lang="en-US" sz="16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64160" lvl="1" indent="-132080" algn="just">
              <a:lnSpc>
                <a:spcPct val="139937"/>
              </a:lnSpc>
              <a:buClr>
                <a:srgbClr val="002060"/>
              </a:buClr>
              <a:buSzPts val="1600"/>
              <a:buFont typeface="Arial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Provide detailed </a:t>
            </a:r>
            <a:r>
              <a:rPr lang="en-US" sz="16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in situ data for use as inputs to models, model </a:t>
            </a:r>
            <a:r>
              <a:rPr lang="en-US" sz="16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parameterisation</a:t>
            </a:r>
            <a:r>
              <a:rPr lang="en-US" sz="16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, improved process representation in models</a:t>
            </a:r>
          </a:p>
          <a:p>
            <a:pPr marL="264160" lvl="1" indent="-132080" algn="just">
              <a:lnSpc>
                <a:spcPct val="139937"/>
              </a:lnSpc>
              <a:buClr>
                <a:srgbClr val="002060"/>
              </a:buClr>
              <a:buSzPts val="1600"/>
              <a:buFont typeface="Arial"/>
              <a:buChar char="•"/>
            </a:pPr>
            <a:endParaRPr lang="en-US" sz="16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64160" lvl="1" indent="-132080" algn="just">
              <a:lnSpc>
                <a:spcPct val="139937"/>
              </a:lnSpc>
              <a:buClr>
                <a:srgbClr val="002060"/>
              </a:buClr>
              <a:buSzPts val="1600"/>
              <a:buFont typeface="Arial"/>
              <a:buChar char="•"/>
            </a:pPr>
            <a:endParaRPr lang="en-US" sz="2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64160" lvl="1" indent="-132080" algn="just">
              <a:lnSpc>
                <a:spcPct val="139937"/>
              </a:lnSpc>
              <a:buClr>
                <a:srgbClr val="002060"/>
              </a:buClr>
              <a:buSzPts val="1600"/>
              <a:buFont typeface="Arial"/>
              <a:buChar char="•"/>
            </a:pPr>
            <a:r>
              <a:rPr lang="en-US" dirty="0">
                <a:solidFill>
                  <a:srgbClr val="002060"/>
                </a:solidFill>
              </a:rPr>
              <a:t>Provides a model for facilitating multi-institutional research, observational equipment, and data management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1658" t="17959" r="11712" b="7884"/>
          <a:stretch/>
        </p:blipFill>
        <p:spPr>
          <a:xfrm>
            <a:off x="7344319" y="1219653"/>
            <a:ext cx="4360001" cy="482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1044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A0B9388-F3B9-8140-F38B-25405F682771}"/>
              </a:ext>
            </a:extLst>
          </p:cNvPr>
          <p:cNvSpPr txBox="1"/>
          <p:nvPr/>
        </p:nvSpPr>
        <p:spPr>
          <a:xfrm>
            <a:off x="899887" y="322982"/>
            <a:ext cx="10220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to SARVA</a:t>
            </a:r>
            <a:endParaRPr lang="en-GB" sz="2800" dirty="0">
              <a:solidFill>
                <a:srgbClr val="0961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Google Shape;172;p32"/>
          <p:cNvSpPr txBox="1"/>
          <p:nvPr/>
        </p:nvSpPr>
        <p:spPr>
          <a:xfrm>
            <a:off x="87638" y="1574792"/>
            <a:ext cx="8447524" cy="13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lvl="0" indent="-285750" algn="just">
              <a:lnSpc>
                <a:spcPct val="139958"/>
              </a:lnSpc>
              <a:buClr>
                <a:srgbClr val="002060"/>
              </a:buClr>
              <a:buSzPts val="17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The South African Risk and Vulnerability Atlas (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SARVA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) was initiated in 2008</a:t>
            </a:r>
          </a:p>
          <a:p>
            <a:pPr marL="285750" indent="-285750" algn="just">
              <a:lnSpc>
                <a:spcPct val="139958"/>
              </a:lnSpc>
              <a:buClr>
                <a:srgbClr val="002060"/>
              </a:buClr>
              <a:buSzPts val="17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SARVA is an open access platform that unites data to solve complex interconnected problems.</a:t>
            </a:r>
          </a:p>
          <a:p>
            <a:pPr marL="285750" lvl="0" indent="-285750" algn="just">
              <a:lnSpc>
                <a:spcPct val="139958"/>
              </a:lnSpc>
              <a:buClr>
                <a:srgbClr val="002060"/>
              </a:buClr>
              <a:buSzPts val="17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SARVA is mandated by the DSI to preserve and provide access to global risk data (environmental, societal, economic, technological etc.) for South Africa.</a:t>
            </a:r>
          </a:p>
          <a:p>
            <a:pPr marL="285750" indent="-285750" algn="just">
              <a:lnSpc>
                <a:spcPct val="139958"/>
              </a:lnSpc>
              <a:buClr>
                <a:srgbClr val="002060"/>
              </a:buClr>
              <a:buSzPts val="17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Framework: </a:t>
            </a:r>
            <a:r>
              <a:rPr lang="en-GB" sz="1600" b="1" dirty="0">
                <a:solidFill>
                  <a:srgbClr val="00206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Risk</a:t>
            </a:r>
            <a:r>
              <a:rPr lang="en-GB" sz="1600" dirty="0">
                <a:solidFill>
                  <a:srgbClr val="00206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 results from the interaction of </a:t>
            </a:r>
            <a:r>
              <a:rPr lang="en-GB" sz="1600" b="1" dirty="0">
                <a:solidFill>
                  <a:srgbClr val="00206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vulnerability</a:t>
            </a:r>
            <a:r>
              <a:rPr lang="en-GB" sz="1600" dirty="0">
                <a:solidFill>
                  <a:srgbClr val="00206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, </a:t>
            </a:r>
            <a:r>
              <a:rPr lang="en-GB" sz="1600" b="1" dirty="0">
                <a:solidFill>
                  <a:srgbClr val="00206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exposure</a:t>
            </a:r>
            <a:r>
              <a:rPr lang="en-GB" sz="1600" dirty="0">
                <a:solidFill>
                  <a:srgbClr val="00206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, and </a:t>
            </a:r>
            <a:r>
              <a:rPr lang="en-GB" sz="1600" b="1" dirty="0">
                <a:solidFill>
                  <a:srgbClr val="00206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hazard</a:t>
            </a:r>
            <a:r>
              <a:rPr lang="en-GB" sz="1600" dirty="0">
                <a:solidFill>
                  <a:srgbClr val="00206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 and refers to the likelihood of an adverse impact from an event.  </a:t>
            </a:r>
            <a:endParaRPr lang="en-US" sz="1600" b="1" dirty="0">
              <a:solidFill>
                <a:srgbClr val="002060"/>
              </a:solidFill>
              <a:latin typeface="Arial" panose="020B0604020202020204" pitchFamily="34" charset="0"/>
              <a:ea typeface="Open Sans"/>
              <a:cs typeface="Arial" panose="020B0604020202020204" pitchFamily="34" charset="0"/>
              <a:sym typeface="Open Sans"/>
            </a:endParaRPr>
          </a:p>
          <a:p>
            <a:pPr marL="285750" lvl="0" indent="-285750" algn="just">
              <a:lnSpc>
                <a:spcPct val="139958"/>
              </a:lnSpc>
              <a:buClr>
                <a:srgbClr val="002060"/>
              </a:buClr>
              <a:buSzPts val="17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SARVAs core principles are</a:t>
            </a:r>
            <a:endParaRPr lang="en-GB" sz="1600" dirty="0">
              <a:solidFill>
                <a:srgbClr val="002060"/>
              </a:solidFill>
              <a:latin typeface="Arial" panose="020B0604020202020204" pitchFamily="34" charset="0"/>
              <a:ea typeface="Open Sans"/>
              <a:cs typeface="Arial" panose="020B0604020202020204" pitchFamily="34" charset="0"/>
              <a:sym typeface="Open Sans"/>
            </a:endParaRPr>
          </a:p>
          <a:p>
            <a:pPr marL="800100" lvl="1" indent="-342900" algn="just">
              <a:lnSpc>
                <a:spcPct val="139958"/>
              </a:lnSpc>
              <a:buClr>
                <a:srgbClr val="002060"/>
              </a:buClr>
              <a:buSzPts val="1700"/>
              <a:buAutoNum type="arabicPeriod"/>
            </a:pP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ACCESSIBLE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: Provides access to scientific data and observations of long-term environmental, societal and economic trends.</a:t>
            </a:r>
          </a:p>
          <a:p>
            <a:pPr marL="800100" lvl="1" indent="-342900" algn="just">
              <a:lnSpc>
                <a:spcPct val="139958"/>
              </a:lnSpc>
              <a:buClr>
                <a:srgbClr val="002060"/>
              </a:buClr>
              <a:buSzPts val="1700"/>
              <a:buAutoNum type="arabicPeriod"/>
            </a:pP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USABLE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: Translates the data into actionable and impactful  information on the risks and vulnerabilities.</a:t>
            </a:r>
          </a:p>
          <a:p>
            <a:pPr marL="800100" lvl="1" indent="-342900" algn="just">
              <a:lnSpc>
                <a:spcPct val="139958"/>
              </a:lnSpc>
              <a:buClr>
                <a:srgbClr val="002060"/>
              </a:buClr>
              <a:buSzPts val="1700"/>
              <a:buAutoNum type="arabicPeriod"/>
            </a:pP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RESPONSIVE: 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Ensures that data and information is based on evolving user needs and changing global challenges or socio-economic dynamics</a:t>
            </a:r>
          </a:p>
          <a:p>
            <a:pPr marL="0" marR="0" lvl="0" indent="0" algn="just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600" b="0" i="0" u="none" strike="noStrike" cap="none" dirty="0">
              <a:solidFill>
                <a:srgbClr val="002060"/>
              </a:solidFill>
              <a:latin typeface="Arial" panose="020B0604020202020204" pitchFamily="34" charset="0"/>
              <a:ea typeface="Open Sans"/>
              <a:cs typeface="Arial" panose="020B0604020202020204" pitchFamily="34" charset="0"/>
              <a:sym typeface="Open Sans"/>
            </a:endParaRPr>
          </a:p>
        </p:txBody>
      </p:sp>
      <p:grpSp>
        <p:nvGrpSpPr>
          <p:cNvPr id="5" name="Google Shape;174;p32"/>
          <p:cNvGrpSpPr/>
          <p:nvPr/>
        </p:nvGrpSpPr>
        <p:grpSpPr>
          <a:xfrm>
            <a:off x="8334103" y="1687301"/>
            <a:ext cx="3857897" cy="3581385"/>
            <a:chOff x="521700" y="2219357"/>
            <a:chExt cx="7974198" cy="7528153"/>
          </a:xfrm>
        </p:grpSpPr>
        <p:grpSp>
          <p:nvGrpSpPr>
            <p:cNvPr id="6" name="Google Shape;175;p32"/>
            <p:cNvGrpSpPr/>
            <p:nvPr/>
          </p:nvGrpSpPr>
          <p:grpSpPr>
            <a:xfrm>
              <a:off x="1028700" y="3158171"/>
              <a:ext cx="6163650" cy="1238945"/>
              <a:chOff x="0" y="2839291"/>
              <a:chExt cx="8218200" cy="1651927"/>
            </a:xfrm>
          </p:grpSpPr>
          <p:sp>
            <p:nvSpPr>
              <p:cNvPr id="9" name="Google Shape;176;p32"/>
              <p:cNvSpPr txBox="1"/>
              <p:nvPr/>
            </p:nvSpPr>
            <p:spPr>
              <a:xfrm>
                <a:off x="0" y="3793118"/>
                <a:ext cx="8218200" cy="698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en-GB" sz="1600" b="1" i="0" u="none" strike="noStrike" cap="none">
                    <a:solidFill>
                      <a:srgbClr val="273755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Risk and Vulnerability</a:t>
                </a:r>
                <a:endParaRPr sz="7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177;p32"/>
              <p:cNvSpPr/>
              <p:nvPr/>
            </p:nvSpPr>
            <p:spPr>
              <a:xfrm>
                <a:off x="0" y="2839291"/>
                <a:ext cx="5448900" cy="244500"/>
              </a:xfrm>
              <a:prstGeom prst="rect">
                <a:avLst/>
              </a:prstGeom>
              <a:solidFill>
                <a:srgbClr val="8AABCA"/>
              </a:solidFill>
              <a:ln>
                <a:noFill/>
              </a:ln>
            </p:spPr>
            <p:txBody>
              <a:bodyPr spcFirstLastPara="1" wrap="square" lIns="45725" tIns="45725" rIns="45725" bIns="457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00"/>
                  <a:buFont typeface="Arial"/>
                  <a:buNone/>
                </a:pPr>
                <a:endParaRPr sz="7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7" name="Google Shape;178;p32"/>
            <p:cNvPicPr preferRelativeResize="0"/>
            <p:nvPr/>
          </p:nvPicPr>
          <p:blipFill rotWithShape="1">
            <a:blip r:embed="rId2">
              <a:alphaModFix/>
            </a:blip>
            <a:srcRect l="21808" t="8984" r="17908" b="6086"/>
            <a:stretch/>
          </p:blipFill>
          <p:spPr>
            <a:xfrm>
              <a:off x="937286" y="2219357"/>
              <a:ext cx="7558612" cy="75281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Google Shape;179;p32"/>
            <p:cNvSpPr/>
            <p:nvPr/>
          </p:nvSpPr>
          <p:spPr>
            <a:xfrm>
              <a:off x="521700" y="2962750"/>
              <a:ext cx="1640400" cy="1400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531383" y="1050266"/>
            <a:ext cx="2813591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39958"/>
              </a:lnSpc>
              <a:buClr>
                <a:srgbClr val="002060"/>
              </a:buClr>
              <a:buSzPts val="1700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  <a:hlinkClick r:id="rId3"/>
              </a:rPr>
              <a:t>https://sarva.saeon.ac.za/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ea typeface="Open Sans"/>
              <a:cs typeface="Arial" panose="020B0604020202020204" pitchFamily="34" charset="0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532323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A0B9388-F3B9-8140-F38B-25405F682771}"/>
              </a:ext>
            </a:extLst>
          </p:cNvPr>
          <p:cNvSpPr txBox="1"/>
          <p:nvPr/>
        </p:nvSpPr>
        <p:spPr>
          <a:xfrm>
            <a:off x="1082767" y="362270"/>
            <a:ext cx="10220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SARVA Open Data Architecture</a:t>
            </a:r>
          </a:p>
        </p:txBody>
      </p:sp>
      <p:sp>
        <p:nvSpPr>
          <p:cNvPr id="4" name="Google Shape;172;p32"/>
          <p:cNvSpPr txBox="1"/>
          <p:nvPr/>
        </p:nvSpPr>
        <p:spPr>
          <a:xfrm>
            <a:off x="583633" y="1376877"/>
            <a:ext cx="8003018" cy="13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lvl="0" indent="-285750" algn="just">
              <a:lnSpc>
                <a:spcPct val="139958"/>
              </a:lnSpc>
              <a:buClr>
                <a:srgbClr val="002060"/>
              </a:buClr>
              <a:buSzPts val="17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SARVA relies on infrastructure and open data management system developed by SAEON.</a:t>
            </a:r>
          </a:p>
          <a:p>
            <a:pPr marL="285750" lvl="0" indent="-285750" algn="just">
              <a:lnSpc>
                <a:spcPct val="139958"/>
              </a:lnSpc>
              <a:buClr>
                <a:srgbClr val="002060"/>
              </a:buClr>
              <a:buSzPts val="1700"/>
              <a:buFont typeface="Arial" panose="020B0604020202020204" pitchFamily="34" charset="0"/>
              <a:buChar char="•"/>
            </a:pPr>
            <a:endParaRPr lang="en-US" sz="700" dirty="0">
              <a:solidFill>
                <a:srgbClr val="002060"/>
              </a:solidFill>
              <a:latin typeface="Arial" panose="020B0604020202020204" pitchFamily="34" charset="0"/>
              <a:ea typeface="Open Sans"/>
              <a:cs typeface="Arial" panose="020B0604020202020204" pitchFamily="34" charset="0"/>
              <a:sym typeface="Open Sans"/>
            </a:endParaRPr>
          </a:p>
          <a:p>
            <a:pPr marL="285750" lvl="0" indent="-285750" algn="just">
              <a:lnSpc>
                <a:spcPct val="139958"/>
              </a:lnSpc>
              <a:buClr>
                <a:srgbClr val="002060"/>
              </a:buClr>
              <a:buSzPts val="17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 The open data system allows for the 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publication, discovery, dissemination, visualization and preservation of data.</a:t>
            </a:r>
          </a:p>
          <a:p>
            <a:pPr marL="285750" lvl="0" indent="-285750" algn="just">
              <a:lnSpc>
                <a:spcPct val="139958"/>
              </a:lnSpc>
              <a:buClr>
                <a:srgbClr val="002060"/>
              </a:buClr>
              <a:buSzPts val="1700"/>
              <a:buFont typeface="Arial" panose="020B0604020202020204" pitchFamily="34" charset="0"/>
              <a:buChar char="•"/>
            </a:pPr>
            <a:endParaRPr lang="en-US" sz="700" dirty="0">
              <a:solidFill>
                <a:srgbClr val="002060"/>
              </a:solidFill>
              <a:latin typeface="Arial" panose="020B0604020202020204" pitchFamily="34" charset="0"/>
              <a:ea typeface="Open Sans"/>
              <a:cs typeface="Arial" panose="020B0604020202020204" pitchFamily="34" charset="0"/>
              <a:sym typeface="Open Sans"/>
            </a:endParaRPr>
          </a:p>
          <a:p>
            <a:pPr marL="285750" lvl="0" indent="-285750" algn="just">
              <a:lnSpc>
                <a:spcPct val="139958"/>
              </a:lnSpc>
              <a:buClr>
                <a:srgbClr val="002060"/>
              </a:buClr>
              <a:buSzPts val="17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SAEON’s infrastructure is based on 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FAIR principles (Findable, Accessible, Interoperable and Reusable) 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and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standardised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 metadata.</a:t>
            </a:r>
          </a:p>
          <a:p>
            <a:pPr marL="285750" lvl="0" indent="-285750" algn="just">
              <a:lnSpc>
                <a:spcPct val="139958"/>
              </a:lnSpc>
              <a:buClr>
                <a:srgbClr val="002060"/>
              </a:buClr>
              <a:buSzPts val="1700"/>
              <a:buFont typeface="Arial" panose="020B0604020202020204" pitchFamily="34" charset="0"/>
              <a:buChar char="•"/>
            </a:pPr>
            <a:endParaRPr lang="en-US" sz="700" b="1" dirty="0">
              <a:solidFill>
                <a:srgbClr val="002060"/>
              </a:solidFill>
              <a:latin typeface="Arial" panose="020B0604020202020204" pitchFamily="34" charset="0"/>
              <a:ea typeface="Open Sans"/>
              <a:cs typeface="Arial" panose="020B0604020202020204" pitchFamily="34" charset="0"/>
              <a:sym typeface="Open Sans"/>
            </a:endParaRPr>
          </a:p>
          <a:p>
            <a:pPr marL="285750" lvl="0" indent="-285750" algn="just">
              <a:lnSpc>
                <a:spcPct val="139958"/>
              </a:lnSpc>
              <a:buClr>
                <a:srgbClr val="002060"/>
              </a:buClr>
              <a:buSzPts val="1700"/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The Open Data Platform (ODP)</a:t>
            </a:r>
          </a:p>
          <a:p>
            <a:pPr marL="1200150" lvl="2" indent="-285750" algn="just">
              <a:lnSpc>
                <a:spcPct val="139958"/>
              </a:lnSpc>
              <a:buClr>
                <a:srgbClr val="002060"/>
              </a:buClr>
              <a:buSzPts val="1700"/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Offers the ability to store metadata and datasets in a secure environment</a:t>
            </a:r>
          </a:p>
          <a:p>
            <a:pPr marL="1200150" lvl="2" indent="-285750" algn="just">
              <a:lnSpc>
                <a:spcPct val="139958"/>
              </a:lnSpc>
              <a:buClr>
                <a:srgbClr val="002060"/>
              </a:buClr>
              <a:buSzPts val="1700"/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Integrates management of, and access to, a variety of data types, including spatial and time series data, digital content, multidimensional and model data.</a:t>
            </a:r>
          </a:p>
          <a:p>
            <a:pPr marL="1200150" lvl="2" indent="-285750" algn="just">
              <a:lnSpc>
                <a:spcPct val="139958"/>
              </a:lnSpc>
              <a:buClr>
                <a:srgbClr val="002060"/>
              </a:buClr>
              <a:buSzPts val="1700"/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Hosts several data portals, including SARVA and SAEON’s own data repository.</a:t>
            </a:r>
          </a:p>
          <a:p>
            <a:pPr marR="0" lvl="0" algn="just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700"/>
            </a:pPr>
            <a:endParaRPr lang="en-GB" sz="1600" dirty="0">
              <a:solidFill>
                <a:srgbClr val="002060"/>
              </a:solidFill>
              <a:latin typeface="Arial" panose="020B0604020202020204" pitchFamily="34" charset="0"/>
              <a:ea typeface="Open Sans"/>
              <a:cs typeface="Arial" panose="020B0604020202020204" pitchFamily="34" charset="0"/>
              <a:sym typeface="Open San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5257" y="2340729"/>
            <a:ext cx="2179020" cy="217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2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A0B9388-F3B9-8140-F38B-25405F682771}"/>
              </a:ext>
            </a:extLst>
          </p:cNvPr>
          <p:cNvSpPr txBox="1"/>
          <p:nvPr/>
        </p:nvSpPr>
        <p:spPr>
          <a:xfrm>
            <a:off x="1082767" y="362270"/>
            <a:ext cx="10220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SARVA Open Data Architecture</a:t>
            </a:r>
          </a:p>
        </p:txBody>
      </p:sp>
      <p:sp>
        <p:nvSpPr>
          <p:cNvPr id="4" name="Google Shape;172;p32"/>
          <p:cNvSpPr txBox="1"/>
          <p:nvPr/>
        </p:nvSpPr>
        <p:spPr>
          <a:xfrm>
            <a:off x="583633" y="1376877"/>
            <a:ext cx="8551658" cy="13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lvl="0" indent="-285750" algn="just">
              <a:lnSpc>
                <a:spcPct val="139958"/>
              </a:lnSpc>
              <a:buClr>
                <a:srgbClr val="002060"/>
              </a:buClr>
              <a:buSzPts val="1700"/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00206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SAEON Data Catalogue: </a:t>
            </a:r>
            <a:r>
              <a:rPr lang="it-IT" sz="1600" dirty="0">
                <a:solidFill>
                  <a:srgbClr val="00206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  <a:hlinkClick r:id="rId2"/>
              </a:rPr>
              <a:t>https://catalogue.saeon.ac.za/</a:t>
            </a:r>
            <a:endParaRPr lang="it-IT" sz="1600" dirty="0">
              <a:solidFill>
                <a:srgbClr val="002060"/>
              </a:solidFill>
              <a:latin typeface="Arial" panose="020B0604020202020204" pitchFamily="34" charset="0"/>
              <a:ea typeface="Open Sans"/>
              <a:cs typeface="Arial" panose="020B0604020202020204" pitchFamily="34" charset="0"/>
              <a:sym typeface="Open Sans"/>
            </a:endParaRPr>
          </a:p>
        </p:txBody>
      </p:sp>
      <p:pic>
        <p:nvPicPr>
          <p:cNvPr id="5" name="Google Shape;645;g13bb6e0ec29_0_14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600" y="1663337"/>
            <a:ext cx="11837851" cy="45284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1855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20EE261-B9C0-94BC-0748-7C1214F1C35C}"/>
              </a:ext>
            </a:extLst>
          </p:cNvPr>
          <p:cNvSpPr txBox="1"/>
          <p:nvPr/>
        </p:nvSpPr>
        <p:spPr>
          <a:xfrm>
            <a:off x="2426119" y="338068"/>
            <a:ext cx="6562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Objectives of SARVA</a:t>
            </a:r>
          </a:p>
        </p:txBody>
      </p:sp>
      <p:sp>
        <p:nvSpPr>
          <p:cNvPr id="6" name="Google Shape;198;p28"/>
          <p:cNvSpPr txBox="1"/>
          <p:nvPr/>
        </p:nvSpPr>
        <p:spPr>
          <a:xfrm>
            <a:off x="326413" y="1544185"/>
            <a:ext cx="8295073" cy="5030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17830" lvl="1" indent="-285750" algn="just">
              <a:lnSpc>
                <a:spcPct val="140000"/>
              </a:lnSpc>
              <a:buClr>
                <a:srgbClr val="00206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600" b="0" i="0" u="none" strike="noStrike" cap="none" dirty="0">
                <a:solidFill>
                  <a:srgbClr val="00206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The objective of SARVA is to proﬁle vulnerability </a:t>
            </a:r>
            <a:r>
              <a:rPr lang="en-US" sz="1600" dirty="0">
                <a:solidFill>
                  <a:srgbClr val="273755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of local municipalities </a:t>
            </a:r>
            <a:r>
              <a:rPr lang="en-US" sz="1600" b="0" i="0" u="none" strike="noStrike" cap="none" dirty="0">
                <a:solidFill>
                  <a:srgbClr val="00206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and pro-actively strengthen </a:t>
            </a:r>
            <a:r>
              <a:rPr lang="en-US" sz="1600" dirty="0">
                <a:solidFill>
                  <a:srgbClr val="273755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the ability of the people of South Africa to cope with a range of natural and anthropogenic hazards (including climate change, biodiversity loss, and epidemics). </a:t>
            </a:r>
          </a:p>
          <a:p>
            <a:pPr marL="417830" lvl="1" indent="-285750" algn="just">
              <a:lnSpc>
                <a:spcPct val="140000"/>
              </a:lnSpc>
              <a:buClr>
                <a:srgbClr val="002060"/>
              </a:buClr>
              <a:buSzPts val="1600"/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273755"/>
              </a:solidFill>
              <a:latin typeface="Arial" panose="020B0604020202020204" pitchFamily="34" charset="0"/>
              <a:ea typeface="Open Sans"/>
              <a:cs typeface="Arial" panose="020B0604020202020204" pitchFamily="34" charset="0"/>
              <a:sym typeface="Open Sans"/>
            </a:endParaRPr>
          </a:p>
          <a:p>
            <a:pPr marL="417830" lvl="1" indent="-285750" algn="just">
              <a:lnSpc>
                <a:spcPct val="140000"/>
              </a:lnSpc>
              <a:buClr>
                <a:srgbClr val="00206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73755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It aims to equip decision-makers, across the board, with 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spatial and non-spatial data</a:t>
            </a:r>
            <a:r>
              <a:rPr lang="en-US" sz="1600" dirty="0">
                <a:solidFill>
                  <a:srgbClr val="273755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 on impact and risk associated with global change. </a:t>
            </a:r>
          </a:p>
          <a:p>
            <a:pPr marL="132080" lvl="1" algn="just">
              <a:lnSpc>
                <a:spcPct val="140000"/>
              </a:lnSpc>
              <a:buClr>
                <a:srgbClr val="002060"/>
              </a:buClr>
              <a:buSzPts val="1600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endParaRPr lang="en-US" sz="1600" b="0" i="0" u="none" strike="noStrike" cap="none" dirty="0">
              <a:solidFill>
                <a:srgbClr val="00206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417830" lvl="1" indent="-285750" algn="just">
              <a:lnSpc>
                <a:spcPct val="140000"/>
              </a:lnSpc>
              <a:buClr>
                <a:srgbClr val="00206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Access to data, ultimately place policy and decision makers in a better position to inform effective response measures, intervention strategies, and practices.</a:t>
            </a:r>
          </a:p>
          <a:p>
            <a:pPr marL="417830" marR="0" lvl="1" indent="-28575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  <a:sym typeface="Arial"/>
            </a:endParaRPr>
          </a:p>
          <a:p>
            <a:pPr marL="417830" lvl="1" indent="-285750" algn="just">
              <a:lnSpc>
                <a:spcPct val="140000"/>
              </a:lnSpc>
              <a:buClr>
                <a:srgbClr val="00206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73755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Information = 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decision-ready data, translated into digestible narratives using a range of innovative decision-support tools which include indicator dashboards, infographics, and a searchable atlas.</a:t>
            </a:r>
            <a:endParaRPr lang="en-US" sz="1600" dirty="0">
              <a:solidFill>
                <a:srgbClr val="273755"/>
              </a:solidFill>
              <a:latin typeface="Arial" panose="020B0604020202020204" pitchFamily="34" charset="0"/>
              <a:ea typeface="Open Sans"/>
              <a:cs typeface="Arial" panose="020B0604020202020204" pitchFamily="34" charset="0"/>
              <a:sym typeface="Open Sans"/>
            </a:endParaRPr>
          </a:p>
          <a:p>
            <a:pPr marL="132080" marR="0" lvl="1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</a:pPr>
            <a:endParaRPr lang="en-US" sz="16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2" descr="South African Risk &amp; Vulnerability Atlas – Mapping the Way to a Resilient  Future">
            <a:hlinkClick r:id="rId2" action="ppaction://hlinkfile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8" t="7509" r="10826" b="5115"/>
          <a:stretch/>
        </p:blipFill>
        <p:spPr bwMode="auto">
          <a:xfrm>
            <a:off x="8621486" y="2016350"/>
            <a:ext cx="3485185" cy="3141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25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7660</TotalTime>
  <Words>1112</Words>
  <Application>Microsoft Office PowerPoint</Application>
  <PresentationFormat>Widescreen</PresentationFormat>
  <Paragraphs>128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Aharoni</vt:lpstr>
      <vt:lpstr>AngsanaUPC</vt:lpstr>
      <vt:lpstr>Arial</vt:lpstr>
      <vt:lpstr>Arial Black</vt:lpstr>
      <vt:lpstr>Berlin Sans FB Demi</vt:lpstr>
      <vt:lpstr>Calibri</vt:lpstr>
      <vt:lpstr>Courier New</vt:lpstr>
      <vt:lpstr>Droid Sans</vt:lpstr>
      <vt:lpstr>Open Sans</vt:lpstr>
      <vt:lpstr>Roboto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</dc:creator>
  <cp:lastModifiedBy>STELLA</cp:lastModifiedBy>
  <cp:revision>70</cp:revision>
  <dcterms:created xsi:type="dcterms:W3CDTF">2022-09-22T09:07:54Z</dcterms:created>
  <dcterms:modified xsi:type="dcterms:W3CDTF">2022-10-30T12:10:21Z</dcterms:modified>
</cp:coreProperties>
</file>